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3" r:id="rId5"/>
    <p:sldId id="265" r:id="rId6"/>
    <p:sldId id="266" r:id="rId7"/>
    <p:sldId id="268" r:id="rId8"/>
    <p:sldId id="269"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014" autoAdjust="0"/>
    <p:restoredTop sz="94660"/>
  </p:normalViewPr>
  <p:slideViewPr>
    <p:cSldViewPr snapToGrid="0">
      <p:cViewPr>
        <p:scale>
          <a:sx n="66" d="100"/>
          <a:sy n="66" d="100"/>
        </p:scale>
        <p:origin x="-906" y="-25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8/12/2021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8/12/2021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8/12/2021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8/12/2021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8/12/2021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8/12/2021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2.png"/><Relationship Id="rId4" Type="http://schemas.microsoft.com/office/2007/relationships/media" Target="../media/media1.mp3"/><Relationship Id="rId9" Type="http://schemas.microsoft.com/office/2007/relationships/media" Target="../media/media2.mp3"/></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 xmlns:p14="http://schemas.microsoft.com/office/powerpoint/2010/main" r:embed="rId4">
                  <p14:trim st="19912" end="3716.625"/>
                </p14:media>
              </p:ext>
            </p:extLst>
          </p:nvPr>
        </p:nvPicPr>
        <p:blipFill>
          <a:blip r:embed="rId5"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7">
            <a:extLst>
              <a:ext uri="{28A0092B-C50C-407E-A947-70E740481C1C}">
                <a14:useLocalDpi xmlns=""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45106" y="4356843"/>
            <a:ext cx="5093061" cy="1323439"/>
          </a:xfrm>
          <a:prstGeom prst="rect">
            <a:avLst/>
          </a:prstGeom>
          <a:noFill/>
          <a:ln>
            <a:noFill/>
          </a:ln>
        </p:spPr>
        <p:txBody>
          <a:bodyPr wrap="none" rtlCol="0">
            <a:spAutoFit/>
          </a:bodyPr>
          <a:lstStyle/>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5: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Lược</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đồ</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trí</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nhớ</a:t>
            </a:r>
            <a:endPar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Giáo</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viên</a:t>
            </a:r>
            <a:r>
              <a:rPr lang="en-US" sz="40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 xmlns:p14="http://schemas.microsoft.com/office/powerpoint/2010/main" r:embed="rId9"/>
              </p:ext>
            </p:extLst>
          </p:nvPr>
        </p:nvPicPr>
        <p:blipFill>
          <a:blip r:embed="rId5" cstate="print"/>
          <a:stretch>
            <a:fillRect/>
          </a:stretch>
        </p:blipFill>
        <p:spPr>
          <a:xfrm>
            <a:off x="13363623" y="4356843"/>
            <a:ext cx="609600" cy="609600"/>
          </a:xfrm>
          <a:prstGeom prst="rect">
            <a:avLst/>
          </a:prstGeom>
        </p:spPr>
      </p:pic>
    </p:spTree>
    <p:extLst>
      <p:ext uri="{BB962C8B-B14F-4D97-AF65-F5344CB8AC3E}">
        <p14:creationId xmlns=""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7" y="682173"/>
            <a:ext cx="2093686"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sz="2200" b="1" dirty="0" err="1" smtClean="0">
                <a:latin typeface="Times New Roman" pitchFamily="18" charset="0"/>
                <a:cs typeface="Times New Roman" pitchFamily="18" charset="0"/>
              </a:rPr>
              <a:t>Trên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học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về</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gặp</a:t>
            </a:r>
            <a:r>
              <a:rPr lang="en-US" sz="2200" b="1" dirty="0" smtClean="0">
                <a:latin typeface="Times New Roman" pitchFamily="18" charset="0"/>
                <a:cs typeface="Times New Roman" pitchFamily="18" charset="0"/>
              </a:rPr>
              <a:t> 1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du </a:t>
            </a:r>
            <a:r>
              <a:rPr lang="en-US" sz="2200" b="1" dirty="0" err="1" smtClean="0">
                <a:latin typeface="Times New Roman" pitchFamily="18" charset="0"/>
                <a:cs typeface="Times New Roman" pitchFamily="18" charset="0"/>
              </a:rPr>
              <a:t>lịch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Đoàn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khách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hỏi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thăm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đường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đến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Đình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Phùng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Hưng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và</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Lăng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Ngô</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Quyền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Vậy</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lúc</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đó</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em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sẽ</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làm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thế</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nào</a:t>
            </a:r>
            <a:r>
              <a:rPr lang="en-US" sz="2200" b="1" dirty="0" smtClean="0">
                <a:latin typeface="Times New Roman" pitchFamily="18" charset="0"/>
                <a:cs typeface="Times New Roman" pitchFamily="18" charset="0"/>
              </a:rPr>
              <a:t>?</a:t>
            </a:r>
            <a:r>
              <a:rPr lang="en-US" sz="2200" dirty="0" smtClean="0"/>
              <a:t/>
            </a:r>
            <a:br>
              <a:rPr lang="en-US" sz="2200" dirty="0" smtClean="0"/>
            </a:br>
            <a:endParaRPr lang="en-US" sz="2200" dirty="0"/>
          </a:p>
        </p:txBody>
      </p:sp>
      <p:sp>
        <p:nvSpPr>
          <p:cNvPr id="4" name="WordArt 2"/>
          <p:cNvSpPr>
            <a:spLocks noChangeArrowheads="1" noChangeShapeType="1" noTextEdit="1"/>
          </p:cNvSpPr>
          <p:nvPr/>
        </p:nvSpPr>
        <p:spPr bwMode="auto">
          <a:xfrm>
            <a:off x="2924627" y="188686"/>
            <a:ext cx="5783943" cy="667657"/>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pic>
        <p:nvPicPr>
          <p:cNvPr id="5" name="Picture 2" descr="Kết quả hình ảnh cho hinh anh den tho bo cai dai vuong phung hung"/>
          <p:cNvPicPr>
            <a:picLocks noChangeAspect="1" noChangeArrowheads="1"/>
          </p:cNvPicPr>
          <p:nvPr/>
        </p:nvPicPr>
        <p:blipFill>
          <a:blip r:embed="rId2"/>
          <a:srcRect/>
          <a:stretch>
            <a:fillRect/>
          </a:stretch>
        </p:blipFill>
        <p:spPr bwMode="auto">
          <a:xfrm>
            <a:off x="7721601" y="1248228"/>
            <a:ext cx="4470400" cy="4426858"/>
          </a:xfrm>
          <a:prstGeom prst="rect">
            <a:avLst/>
          </a:prstGeom>
          <a:noFill/>
          <a:ln w="9525">
            <a:noFill/>
            <a:miter lim="800000"/>
            <a:headEnd/>
            <a:tailEnd/>
          </a:ln>
        </p:spPr>
      </p:pic>
      <p:sp>
        <p:nvSpPr>
          <p:cNvPr id="6" name="Text Box 8"/>
          <p:cNvSpPr txBox="1">
            <a:spLocks noChangeArrowheads="1"/>
          </p:cNvSpPr>
          <p:nvPr/>
        </p:nvSpPr>
        <p:spPr bwMode="auto">
          <a:xfrm>
            <a:off x="7620001" y="5878285"/>
            <a:ext cx="4571999" cy="584775"/>
          </a:xfrm>
          <a:prstGeom prst="rect">
            <a:avLst/>
          </a:prstGeom>
          <a:noFill/>
          <a:ln w="9525">
            <a:noFill/>
            <a:miter lim="800000"/>
            <a:headEnd/>
            <a:tailEnd/>
          </a:ln>
        </p:spPr>
        <p:txBody>
          <a:bodyPr wrap="square">
            <a:spAutoFit/>
          </a:bodyPr>
          <a:lstStyle/>
          <a:p>
            <a:pPr algn="ctr">
              <a:spcBef>
                <a:spcPct val="50000"/>
              </a:spcBef>
            </a:pPr>
            <a:r>
              <a:rPr lang="en-US" sz="32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thờ</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Phùng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Hưng</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pic>
        <p:nvPicPr>
          <p:cNvPr id="7" name="Picture 2" descr="Kết quả hình ảnh cho hinh anh lăng ngô quyền sơn tây"/>
          <p:cNvPicPr>
            <a:picLocks noChangeAspect="1" noChangeArrowheads="1"/>
          </p:cNvPicPr>
          <p:nvPr/>
        </p:nvPicPr>
        <p:blipFill>
          <a:blip r:embed="rId3"/>
          <a:srcRect/>
          <a:stretch>
            <a:fillRect/>
          </a:stretch>
        </p:blipFill>
        <p:spPr bwMode="auto">
          <a:xfrm>
            <a:off x="3091543" y="1248228"/>
            <a:ext cx="4354286" cy="4415971"/>
          </a:xfrm>
          <a:prstGeom prst="rect">
            <a:avLst/>
          </a:prstGeom>
          <a:noFill/>
          <a:ln w="9525">
            <a:noFill/>
            <a:miter lim="800000"/>
            <a:headEnd/>
            <a:tailEnd/>
          </a:ln>
        </p:spPr>
      </p:pic>
      <p:sp>
        <p:nvSpPr>
          <p:cNvPr id="8" name="Text Box 8"/>
          <p:cNvSpPr txBox="1">
            <a:spLocks noChangeArrowheads="1"/>
          </p:cNvSpPr>
          <p:nvPr/>
        </p:nvSpPr>
        <p:spPr bwMode="auto">
          <a:xfrm>
            <a:off x="3338286" y="5979885"/>
            <a:ext cx="4354285"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Lăng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Ngô</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4817344"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Khái niệm lược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Duyệt quy hoạch chung 1/10.000 Thị xã Sơn Tây - CafeLand.Vn"/>
          <p:cNvPicPr>
            <a:picLocks noChangeAspect="1" noChangeArrowheads="1"/>
          </p:cNvPicPr>
          <p:nvPr/>
        </p:nvPicPr>
        <p:blipFill>
          <a:blip r:embed="rId2"/>
          <a:srcRect/>
          <a:stretch>
            <a:fillRect/>
          </a:stretch>
        </p:blipFill>
        <p:spPr bwMode="auto">
          <a:xfrm>
            <a:off x="5903232" y="188685"/>
            <a:ext cx="5791200" cy="5783943"/>
          </a:xfrm>
          <a:prstGeom prst="rect">
            <a:avLst/>
          </a:prstGeom>
          <a:noFill/>
        </p:spPr>
      </p:pic>
      <p:sp>
        <p:nvSpPr>
          <p:cNvPr id="5" name="Rectangle 1"/>
          <p:cNvSpPr>
            <a:spLocks noChangeArrowheads="1"/>
          </p:cNvSpPr>
          <p:nvPr/>
        </p:nvSpPr>
        <p:spPr bwMode="auto">
          <a:xfrm>
            <a:off x="6495143" y="6103257"/>
            <a:ext cx="37945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thị xã Sơn Tây</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0" y="1018949"/>
            <a:ext cx="5664200" cy="3600450"/>
          </a:xfrm>
          <a:prstGeom prst="cloudCallout">
            <a:avLst>
              <a:gd name="adj1" fmla="val 49835"/>
              <a:gd name="adj2" fmla="val 48106"/>
            </a:avLst>
          </a:prstGeom>
          <a:solidFill>
            <a:srgbClr val="FF99CC"/>
          </a:solidFill>
          <a:ln w="9525">
            <a:solidFill>
              <a:schemeClr val="tx1"/>
            </a:solidFill>
            <a:round/>
            <a:headEnd/>
            <a:tailEnd/>
          </a:ln>
        </p:spPr>
        <p:txBody>
          <a:bodyPr wrap="none" anchor="ctr"/>
          <a:lstStyle/>
          <a:p>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huyện</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96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smtClean="0">
                <a:latin typeface="Times New Roman" pitchFamily="18" charset="0"/>
                <a:ea typeface="Calibri" pitchFamily="34" charset="0"/>
                <a:cs typeface="Times New Roman" pitchFamily="18" charset="0"/>
              </a:rPr>
              <a:t>1. Khái niệm lược đồ trí nhớ</a:t>
            </a:r>
            <a:r>
              <a:rPr lang="nl-NL" dirty="0" smtClean="0">
                <a:latin typeface="Times New Roman" pitchFamily="18" charset="0"/>
                <a:ea typeface="Calibri" pitchFamily="34" charset="0"/>
                <a:cs typeface="Times New Roman" pitchFamily="18" charset="0"/>
              </a:rPr>
              <a:t>:  </a:t>
            </a:r>
            <a:endParaRPr lang="nl-NL" dirty="0" smtClean="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Lược đồ trí nhớ có </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tác dụng gì trong</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1712687"/>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377371" y="3794650"/>
            <a:ext cx="5225143" cy="1569660"/>
          </a:xfrm>
          <a:prstGeom prst="rect">
            <a:avLst/>
          </a:prstGeom>
        </p:spPr>
        <p:txBody>
          <a:bodyPr wrap="square">
            <a:spAutoFit/>
          </a:bodyPr>
          <a:lstStyle/>
          <a:p>
            <a:r>
              <a:rPr lang="vi-VN" dirty="0" smtClean="0"/>
              <a:t>- </a:t>
            </a:r>
            <a:r>
              <a:rPr lang="vi-VN" sz="2400" dirty="0" smtClean="0">
                <a:latin typeface="Times New Roman" pitchFamily="18" charset="0"/>
                <a:cs typeface="Times New Roman" pitchFamily="18" charset="0"/>
              </a:rPr>
              <a:t>Lược đồ trí nhớ của một người phản ánh sự cảm nhận của người đó về không gian sống và ý nghĩa của không gian ấy đối với cá nhân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4171" y="0"/>
            <a:ext cx="5573485" cy="3976914"/>
          </a:xfrm>
          <a:prstGeom prst="rect">
            <a:avLst/>
          </a:prstGeom>
        </p:spPr>
      </p:pic>
      <p:pic>
        <p:nvPicPr>
          <p:cNvPr id="3" name="Picture 2"/>
          <p:cNvPicPr/>
          <p:nvPr/>
        </p:nvPicPr>
        <p:blipFill>
          <a:blip r:embed="rId3"/>
          <a:stretch>
            <a:fillRect/>
          </a:stretch>
        </p:blipFill>
        <p:spPr>
          <a:xfrm>
            <a:off x="6200681" y="0"/>
            <a:ext cx="4975320" cy="3784910"/>
          </a:xfrm>
          <a:prstGeom prst="rect">
            <a:avLst/>
          </a:prstGeom>
        </p:spPr>
      </p:pic>
      <p:sp>
        <p:nvSpPr>
          <p:cNvPr id="4" name="Rectangle 2"/>
          <p:cNvSpPr txBox="1">
            <a:spLocks noChangeArrowheads="1"/>
          </p:cNvSpPr>
          <p:nvPr/>
        </p:nvSpPr>
        <p:spPr>
          <a:xfrm>
            <a:off x="327783" y="4000048"/>
            <a:ext cx="4969932" cy="112349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6807199" y="3956505"/>
            <a:ext cx="4882243" cy="600075"/>
          </a:xfrm>
          <a:prstGeom prst="rect">
            <a:avLst/>
          </a:prstGeom>
        </p:spPr>
        <p:txBody>
          <a:body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một trường học</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Rectangle 6"/>
          <p:cNvSpPr/>
          <p:nvPr/>
        </p:nvSpPr>
        <p:spPr>
          <a:xfrm>
            <a:off x="1611086" y="5166863"/>
            <a:ext cx="8679543" cy="954107"/>
          </a:xfrm>
          <a:prstGeom prst="rect">
            <a:avLst/>
          </a:prstGeom>
        </p:spPr>
        <p:txBody>
          <a:bodyPr wrap="square">
            <a:spAutoFit/>
          </a:bodyPr>
          <a:lstStyle/>
          <a:p>
            <a:r>
              <a:rPr lang="nl-NL" sz="2800" b="1" dirty="0" smtClean="0">
                <a:latin typeface="Times New Roman" pitchFamily="18" charset="0"/>
                <a:cs typeface="Times New Roman" pitchFamily="18" charset="0"/>
              </a:rPr>
              <a:t>Quan sát 2 hình ảnh lược đồ trí và đọc thông tin mục 2 em hãy cho biết có mấy loại lược đồ trí nhớ ?</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5419875" cy="1944914"/>
          </a:xfrm>
        </p:spPr>
        <p:txBody>
          <a:bodyPr>
            <a:noAutofit/>
          </a:bodyPr>
          <a:lstStyle/>
          <a:p>
            <a:pPr>
              <a:buNone/>
            </a:pPr>
            <a:r>
              <a:rPr lang="nl-NL" b="1" dirty="0" smtClean="0">
                <a:latin typeface="Times New Roman" pitchFamily="18" charset="0"/>
                <a:cs typeface="Times New Roman" pitchFamily="18" charset="0"/>
              </a:rPr>
              <a:t>2. Vẽ lược đồ trí 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a:buNone/>
            </a:pPr>
            <a:r>
              <a:rPr lang="vi-VN"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Phân</a:t>
            </a:r>
            <a:r>
              <a:rPr lang="en-US" i="1"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loại</a:t>
            </a:r>
            <a:r>
              <a:rPr lang="en-US" i="1"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L</a:t>
            </a:r>
            <a:r>
              <a:rPr lang="vi-VN" dirty="0" smtClean="0">
                <a:latin typeface="Times New Roman" pitchFamily="18" charset="0"/>
                <a:cs typeface="Times New Roman" pitchFamily="18" charset="0"/>
              </a:rPr>
              <a:t>ược đồ trí nhớ đường đi </a:t>
            </a:r>
            <a:endParaRPr lang="en-US" dirty="0" smtClean="0">
              <a:latin typeface="Times New Roman" pitchFamily="18" charset="0"/>
              <a:cs typeface="Times New Roman" pitchFamily="18" charset="0"/>
            </a:endParaRPr>
          </a:p>
          <a:p>
            <a:pPr>
              <a:buNone/>
            </a:pPr>
            <a:r>
              <a:rPr lang="en-US" dirty="0" smtClean="0">
                <a:latin typeface="Times New Roman" pitchFamily="18" charset="0"/>
                <a:cs typeface="Times New Roman" pitchFamily="18" charset="0"/>
              </a:rPr>
              <a:t>+ L</a:t>
            </a:r>
            <a:r>
              <a:rPr lang="vi-VN" dirty="0" smtClean="0">
                <a:latin typeface="Times New Roman" pitchFamily="18" charset="0"/>
                <a:cs typeface="Times New Roman" pitchFamily="18" charset="0"/>
              </a:rPr>
              <a:t>ược đồ một khu vực</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8198" name="AutoShape 6"/>
          <p:cNvSpPr>
            <a:spLocks noChangeArrowheads="1"/>
          </p:cNvSpPr>
          <p:nvPr/>
        </p:nvSpPr>
        <p:spPr bwMode="auto">
          <a:xfrm>
            <a:off x="6879772" y="1843316"/>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smtClean="0"/>
          </a:p>
          <a:p>
            <a:r>
              <a:rPr lang="nl-NL" sz="2800" i="1" dirty="0" smtClean="0"/>
              <a:t>Để vẽ lược đồ trí nhớ </a:t>
            </a:r>
          </a:p>
          <a:p>
            <a:r>
              <a:rPr lang="nl-NL" sz="2800" i="1" dirty="0" smtClean="0"/>
              <a:t>đường đi chúng ta cần </a:t>
            </a:r>
          </a:p>
          <a:p>
            <a:r>
              <a:rPr lang="nl-NL" sz="2800" i="1" dirty="0" smtClean="0"/>
              <a:t>làm gì.</a:t>
            </a:r>
            <a:endParaRPr lang="en-US" sz="2800" dirty="0" smtClean="0"/>
          </a:p>
          <a:p>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362857" y="2728687"/>
            <a:ext cx="5304971"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Vẽ</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đồ</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trí</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nhớ</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đi</a:t>
            </a:r>
            <a:endParaRPr lang="en-US" sz="2800" dirty="0" smtClean="0">
              <a:latin typeface="Times New Roman" pitchFamily="18" charset="0"/>
              <a:cs typeface="Times New Roman" pitchFamily="18" charset="0"/>
            </a:endParaRPr>
          </a:p>
          <a:p>
            <a:r>
              <a:rPr lang="nl-NL" sz="2800" dirty="0" smtClean="0">
                <a:latin typeface="Times New Roman" pitchFamily="18" charset="0"/>
                <a:cs typeface="Times New Roman" pitchFamily="18" charset="0"/>
              </a:rPr>
              <a:t>Cách vẽ: Các điểm cần xác định để vẽ được lược đồ trí nhớ: </a:t>
            </a:r>
            <a:r>
              <a:rPr lang="vi-VN" sz="2800" dirty="0" smtClean="0">
                <a:latin typeface="Times New Roman" pitchFamily="18" charset="0"/>
                <a:cs typeface="Times New Roman" pitchFamily="18" charset="0"/>
              </a:rPr>
              <a:t>điểm </a:t>
            </a:r>
            <a:r>
              <a:rPr lang="en-US" sz="2800" dirty="0" err="1" smtClean="0">
                <a:latin typeface="Times New Roman" pitchFamily="18" charset="0"/>
                <a:cs typeface="Times New Roman" pitchFamily="18" charset="0"/>
              </a:rPr>
              <a:t>xuất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vi-VN" sz="2800" dirty="0" smtClean="0">
                <a:latin typeface="Times New Roman" pitchFamily="18" charset="0"/>
                <a:cs typeface="Times New Roman" pitchFamily="18" charset="0"/>
              </a:rPr>
              <a:t>, điểm kết thúc, hướng đi, </a:t>
            </a:r>
            <a:r>
              <a:rPr lang="en-US" sz="2800" dirty="0" err="1" smtClean="0">
                <a:latin typeface="Times New Roman" pitchFamily="18" charset="0"/>
                <a:cs typeface="Times New Roman" pitchFamily="18" charset="0"/>
              </a:rPr>
              <a:t>khoảng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các điểm mốc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chính</a:t>
            </a:r>
            <a:r>
              <a:rPr lang="en-US" sz="2800" dirty="0" smtClean="0">
                <a:latin typeface="Times New Roman" pitchFamily="18" charset="0"/>
                <a:cs typeface="Times New Roman" pitchFamily="18" charset="0"/>
              </a:rPr>
              <a:t>...</a:t>
            </a: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linds(horizont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blinds(horizontal)">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blinds(horizontal)">
                                      <p:cBhvr>
                                        <p:cTn id="17" dur="500"/>
                                        <p:tgtEl>
                                          <p:spTgt spid="8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4">
                                            <p:txEl>
                                              <p:pRg st="3" end="3"/>
                                            </p:txEl>
                                          </p:spTgt>
                                        </p:tgtEl>
                                        <p:attrNameLst>
                                          <p:attrName>style.visibility</p:attrName>
                                        </p:attrNameLst>
                                      </p:cBhvr>
                                      <p:to>
                                        <p:strVal val="visible"/>
                                      </p:to>
                                    </p:set>
                                    <p:animEffect transition="in" filter="blinds(horizontal)">
                                      <p:cBhvr>
                                        <p:cTn id="22" dur="500"/>
                                        <p:tgtEl>
                                          <p:spTgt spid="8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ox(in)">
                                      <p:cBhvr>
                                        <p:cTn id="27" dur="500"/>
                                        <p:tgtEl>
                                          <p:spTgt spid="819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491487" y="362857"/>
            <a:ext cx="7090914" cy="5370286"/>
          </a:xfrm>
          <a:prstGeom prst="rect">
            <a:avLst/>
          </a:prstGeom>
        </p:spPr>
      </p:pic>
      <p:sp>
        <p:nvSpPr>
          <p:cNvPr id="3" name="AutoShape 6"/>
          <p:cNvSpPr>
            <a:spLocks noChangeArrowheads="1"/>
          </p:cNvSpPr>
          <p:nvPr/>
        </p:nvSpPr>
        <p:spPr bwMode="auto">
          <a:xfrm>
            <a:off x="0" y="1422401"/>
            <a:ext cx="4238171" cy="2191657"/>
          </a:xfrm>
          <a:prstGeom prst="cloudCallout">
            <a:avLst>
              <a:gd name="adj1" fmla="val 39093"/>
              <a:gd name="adj2" fmla="val 56254"/>
            </a:avLst>
          </a:prstGeom>
          <a:solidFill>
            <a:srgbClr val="FF99CC"/>
          </a:solidFill>
          <a:ln w="9525">
            <a:solidFill>
              <a:schemeClr val="tx1"/>
            </a:solidFill>
            <a:round/>
            <a:headEnd/>
            <a:tailEnd/>
          </a:ln>
        </p:spPr>
        <p:txBody>
          <a:bodyPr wrap="none" anchor="ctr"/>
          <a:lstStyle/>
          <a:p>
            <a:r>
              <a:rPr lang="nl-NL" sz="2800" i="1" dirty="0" smtClean="0"/>
              <a:t>Quan sát lược đồ trí</a:t>
            </a:r>
          </a:p>
          <a:p>
            <a:r>
              <a:rPr lang="nl-NL" sz="2800" i="1" dirty="0" smtClean="0"/>
              <a:t> nhớ đường từ nhà đến</a:t>
            </a:r>
          </a:p>
          <a:p>
            <a:r>
              <a:rPr lang="nl-NL" sz="2800" i="1" dirty="0" smtClean="0"/>
              <a:t>trường  và mô</a:t>
            </a:r>
          </a:p>
          <a:p>
            <a:r>
              <a:rPr lang="nl-NL" sz="2800" i="1" dirty="0" smtClean="0"/>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5741612" y="5675086"/>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smtClean="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smtClean="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smtClean="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1715" y="370506"/>
            <a:ext cx="3918856" cy="584775"/>
          </a:xfrm>
          <a:prstGeom prst="rect">
            <a:avLst/>
          </a:prstGeom>
        </p:spPr>
        <p:txBody>
          <a:bodyPr wrap="square">
            <a:spAutoFit/>
          </a:bodyPr>
          <a:lstStyle/>
          <a:p>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LUYỆN</a:t>
            </a:r>
            <a:r>
              <a:rPr lang="en-US" altLang="zh-CN" sz="3200" b="1" dirty="0" smtClean="0">
                <a:solidFill>
                  <a:srgbClr val="FF0000"/>
                </a:solidFill>
                <a:latin typeface="Times New Roman" pitchFamily="18" charset="0"/>
                <a:ea typeface="汉仪喵魂体W" panose="00020600040101010101" pitchFamily="18" charset="-122"/>
                <a:cs typeface="Times New Roman" pitchFamily="18" charset="0"/>
              </a:rPr>
              <a:t> </a:t>
            </a:r>
            <a:r>
              <a:rPr lang="en-US" altLang="zh-CN" sz="3200" b="1" dirty="0" err="1" smtClean="0">
                <a:solidFill>
                  <a:srgbClr val="FF0000"/>
                </a:solidFill>
                <a:latin typeface="Times New Roman" pitchFamily="18" charset="0"/>
                <a:ea typeface="汉仪喵魂体W" panose="00020600040101010101" pitchFamily="18" charset="-122"/>
                <a:cs typeface="Times New Roman" pitchFamily="18" charset="0"/>
              </a:rPr>
              <a:t>TẬP</a:t>
            </a:r>
            <a:endParaRPr lang="zh-CN" altLang="en-US" sz="32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45027" y="1662277"/>
            <a:ext cx="10000343" cy="584775"/>
          </a:xfrm>
          <a:prstGeom prst="rect">
            <a:avLst/>
          </a:prstGeom>
        </p:spPr>
        <p:txBody>
          <a:bodyPr wrap="square">
            <a:spAutoFit/>
          </a:bodyPr>
          <a:lstStyle/>
          <a:p>
            <a:r>
              <a:rPr lang="nl-NL" sz="3200" b="1" dirty="0" smtClean="0">
                <a:latin typeface="Times New Roman" pitchFamily="18" charset="0"/>
                <a:cs typeface="Times New Roman" pitchFamily="18" charset="0"/>
              </a:rPr>
              <a:t>Vẽ lược đồ từ nhà em đến trường và trình bày trước lớp</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401</Words>
  <Application>Microsoft Office PowerPoint</Application>
  <PresentationFormat>Custom</PresentationFormat>
  <Paragraphs>43</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Slide 1</vt:lpstr>
      <vt:lpstr> Trên đường đi học về em gặp 1 đoàn khách du lịch. Đoàn khách hỏi thăm em đường đến Đình Phùng Hưng và Lăng Ngô Quyền. Vậy lúc đó em sẽ làm thế nào? </vt:lpstr>
      <vt:lpstr>Slide 3</vt:lpstr>
      <vt:lpstr>Slide 4</vt:lpstr>
      <vt:lpstr>Slide 5</vt:lpstr>
      <vt:lpstr>Slide 6</vt:lpstr>
      <vt:lpstr>Slide 7</vt:lpstr>
      <vt:lpstr>Slide 8</vt:lpstr>
      <vt:lpstr>Slide 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X220Tab</cp:lastModifiedBy>
  <cp:revision>33</cp:revision>
  <dcterms:created xsi:type="dcterms:W3CDTF">2020-11-02T15:38:20Z</dcterms:created>
  <dcterms:modified xsi:type="dcterms:W3CDTF">2021-08-12T02:30:27Z</dcterms:modified>
</cp:coreProperties>
</file>